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3" r:id="rId2"/>
    <p:sldId id="297" r:id="rId3"/>
    <p:sldId id="298" r:id="rId4"/>
    <p:sldId id="299" r:id="rId5"/>
    <p:sldId id="300" r:id="rId6"/>
    <p:sldId id="259" r:id="rId7"/>
    <p:sldId id="271" r:id="rId8"/>
    <p:sldId id="285" r:id="rId9"/>
    <p:sldId id="257" r:id="rId10"/>
    <p:sldId id="272" r:id="rId11"/>
    <p:sldId id="261" r:id="rId12"/>
    <p:sldId id="263" r:id="rId13"/>
    <p:sldId id="265" r:id="rId14"/>
    <p:sldId id="266" r:id="rId15"/>
    <p:sldId id="284" r:id="rId16"/>
    <p:sldId id="274" r:id="rId17"/>
    <p:sldId id="290" r:id="rId18"/>
    <p:sldId id="286" r:id="rId19"/>
    <p:sldId id="291" r:id="rId20"/>
    <p:sldId id="288" r:id="rId21"/>
    <p:sldId id="295" r:id="rId22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72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9F742-F945-4ACD-83E3-C2F2BEDEB78E}" type="datetimeFigureOut">
              <a:rPr lang="it-IT"/>
              <a:pPr>
                <a:defRPr/>
              </a:pPr>
              <a:t>14/01/2017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6D0C6-11FB-497C-89FD-8F968AE391B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38B3B-35BC-4B58-8838-F84D689B24EF}" type="datetimeFigureOut">
              <a:rPr lang="it-IT"/>
              <a:pPr>
                <a:defRPr/>
              </a:pPr>
              <a:t>14/01/2017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51184-F212-4805-BFDF-FA2A90E8F0A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3C6A0-B75B-4418-A741-1DC8E81B8050}" type="datetimeFigureOut">
              <a:rPr lang="it-IT"/>
              <a:pPr>
                <a:defRPr/>
              </a:pPr>
              <a:t>14/01/2017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71635-D571-43D5-905D-E3EED018859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768B5-EA75-49B4-9091-31D38A422214}" type="datetimeFigureOut">
              <a:rPr lang="it-IT"/>
              <a:pPr>
                <a:defRPr/>
              </a:pPr>
              <a:t>14/01/2017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48F89-03C7-408A-8F5D-1CD823DB38B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6BC0C-2052-4077-8AB1-8D822A947877}" type="datetimeFigureOut">
              <a:rPr lang="it-IT"/>
              <a:pPr>
                <a:defRPr/>
              </a:pPr>
              <a:t>14/01/2017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15F69-32B0-41EA-A924-98318FC547F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23580-2834-4970-8EA6-2241C2F0B6A4}" type="datetimeFigureOut">
              <a:rPr lang="it-IT"/>
              <a:pPr>
                <a:defRPr/>
              </a:pPr>
              <a:t>14/01/2017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17C1E-CB5B-4301-BF2D-7A5A50B6B40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6292E-639D-483E-9C6C-81FDBD309AA6}" type="datetimeFigureOut">
              <a:rPr lang="it-IT"/>
              <a:pPr>
                <a:defRPr/>
              </a:pPr>
              <a:t>14/01/2017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6D3CC-11B6-4795-9B8B-F301BFB47FE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157B0-7CE1-4E73-99AA-2B55590D9BDD}" type="datetimeFigureOut">
              <a:rPr lang="it-IT"/>
              <a:pPr>
                <a:defRPr/>
              </a:pPr>
              <a:t>14/01/2017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019E5-B684-47CE-ABED-FECC554722E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12F29-5F2A-49EF-9666-9974EE3DDFD5}" type="datetimeFigureOut">
              <a:rPr lang="it-IT"/>
              <a:pPr>
                <a:defRPr/>
              </a:pPr>
              <a:t>14/01/2017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9B6BB-2914-4E8A-BFF5-EE08FC51ABF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D1005-3EC7-4051-AE8C-5D0C854407E9}" type="datetimeFigureOut">
              <a:rPr lang="it-IT"/>
              <a:pPr>
                <a:defRPr/>
              </a:pPr>
              <a:t>14/01/2017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8BED7-04C9-41E4-961D-706BAD5477F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662FD-D75C-414E-A24C-EBB1B983C290}" type="datetimeFigureOut">
              <a:rPr lang="it-IT"/>
              <a:pPr>
                <a:defRPr/>
              </a:pPr>
              <a:t>14/01/2017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AB702-09F8-4DBB-BE24-F842B9C99A0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4479FCB-7A87-4528-A26F-CE3E152F46A9}" type="datetimeFigureOut">
              <a:rPr lang="it-IT"/>
              <a:pPr>
                <a:defRPr/>
              </a:pPr>
              <a:t>14/01/2017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068B93-5EF2-47AD-8F4B-FAF5BC43DE1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87" r:id="rId9"/>
    <p:sldLayoutId id="2147483686" r:id="rId10"/>
    <p:sldLayoutId id="214748368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humanorigins.si.edu/sites/default/files/images/landscape/Endocasts_Dolni_vestonice_sapiens_ER3733_erectus_JD_DH.jpg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humanorigins.si.edu/sites/default/files/images/landscape/Changes_Climate_Braincase_Volume_KC.jpg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omo_habilis" TargetMode="External"/><Relationship Id="rId2" Type="http://schemas.openxmlformats.org/officeDocument/2006/relationships/hyperlink" Target="https://en.wikipedia.org/wiki/Homo_genu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hyperlink" Target="https://en.wikipedia.org/wiki/Homo_sapiens_sapiens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unter-gatherer" TargetMode="External"/><Relationship Id="rId2" Type="http://schemas.openxmlformats.org/officeDocument/2006/relationships/hyperlink" Target="https://en.wikipedia.org/wiki/Archaeolog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hyperlink" Target="https://en.wikipedia.org/wiki/Rock_art" TargetMode="External"/><Relationship Id="rId7" Type="http://schemas.openxmlformats.org/officeDocument/2006/relationships/image" Target="../media/image43.png"/><Relationship Id="rId2" Type="http://schemas.openxmlformats.org/officeDocument/2006/relationships/hyperlink" Target="https://en.wikipedia.org/wiki/Cave_painting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hyperlink" Target="https://en.wikipedia.org/wiki/Jewellery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b="1" dirty="0" smtClean="0">
                <a:solidFill>
                  <a:srgbClr val="FF0000"/>
                </a:solidFill>
              </a:rPr>
              <a:t/>
            </a:r>
            <a:br>
              <a:rPr lang="it-IT" b="1" dirty="0" smtClean="0">
                <a:solidFill>
                  <a:srgbClr val="FF0000"/>
                </a:solidFill>
              </a:rPr>
            </a:br>
            <a:r>
              <a:rPr lang="it-IT" b="1" dirty="0" smtClean="0">
                <a:solidFill>
                  <a:srgbClr val="FF0000"/>
                </a:solidFill>
              </a:rPr>
              <a:t>SCUOLA </a:t>
            </a:r>
            <a:r>
              <a:rPr lang="it-IT" b="1" dirty="0">
                <a:solidFill>
                  <a:srgbClr val="FF0000"/>
                </a:solidFill>
              </a:rPr>
              <a:t>PRIMARIA  </a:t>
            </a:r>
            <a:r>
              <a:rPr lang="it-IT" b="1" dirty="0" smtClean="0">
                <a:solidFill>
                  <a:srgbClr val="FF0000"/>
                </a:solidFill>
              </a:rPr>
              <a:t>‘ SAN </a:t>
            </a:r>
            <a:r>
              <a:rPr lang="it-IT" b="1" dirty="0">
                <a:solidFill>
                  <a:srgbClr val="FF0000"/>
                </a:solidFill>
              </a:rPr>
              <a:t>PIO </a:t>
            </a:r>
            <a:r>
              <a:rPr lang="it-IT" b="1" dirty="0" smtClean="0">
                <a:solidFill>
                  <a:srgbClr val="FF0000"/>
                </a:solidFill>
              </a:rPr>
              <a:t>X ’  FOGGIA</a:t>
            </a:r>
            <a:r>
              <a:rPr lang="it-IT" b="1" dirty="0">
                <a:solidFill>
                  <a:srgbClr val="FF0000"/>
                </a:solidFill>
              </a:rPr>
              <a:t/>
            </a:r>
            <a:br>
              <a:rPr lang="it-IT" b="1" dirty="0">
                <a:solidFill>
                  <a:srgbClr val="FF0000"/>
                </a:solidFill>
              </a:rPr>
            </a:br>
            <a:endParaRPr lang="it-IT" dirty="0"/>
          </a:p>
        </p:txBody>
      </p:sp>
      <p:pic>
        <p:nvPicPr>
          <p:cNvPr id="13314" name="Segnaposto contenuto 3" descr="C:\Users\TIZIANA\Desktop\erasmus-plus-best-turkey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773238"/>
            <a:ext cx="8229600" cy="4679950"/>
          </a:xfrm>
          <a:ln>
            <a:solidFill>
              <a:srgbClr val="FFFF00"/>
            </a:solidFill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THE SKULL EVOLUTION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590675"/>
            <a:ext cx="7488237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>
                <a:solidFill>
                  <a:srgbClr val="FF0000"/>
                </a:solidFill>
              </a:rPr>
              <a:t>COMPLEX BRAINS FOR COMPLEX WORLD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23554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800" smtClean="0"/>
              <a:t>HOMO ERECTUS</a:t>
            </a:r>
          </a:p>
        </p:txBody>
      </p:sp>
      <p:pic>
        <p:nvPicPr>
          <p:cNvPr id="23555" name="Segnaposto contenuto 6" descr="Endocasts of Homo erectus, (left) and Homo sapiens (right)">
            <a:hlinkClick r:id="rId2" tooltip="&quot;Endocasts of Homo erectus (left) and Homo sapiens (right) illustrate rapid increase in brain size. &quot;"/>
          </p:cNvPr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39750" y="3665538"/>
            <a:ext cx="3744913" cy="2211387"/>
          </a:xfrm>
        </p:spPr>
      </p:pic>
      <p:sp>
        <p:nvSpPr>
          <p:cNvPr id="23556" name="Segnaposto tes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sz="2800" smtClean="0"/>
              <a:t>             HOMO SAPIENS</a:t>
            </a:r>
          </a:p>
        </p:txBody>
      </p:sp>
      <p:pic>
        <p:nvPicPr>
          <p:cNvPr id="23557" name="Segnaposto contenuto 6" descr="Endocasts of Homo erectus, (left) and Homo sapiens (right)">
            <a:hlinkClick r:id="rId2" tooltip="&quot;Endocasts of Homo erectus (left) and Homo sapiens (right) illustrate rapid increase in brain size. &quot;"/>
          </p:cNvPr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148263" y="3665538"/>
            <a:ext cx="3384550" cy="2211387"/>
          </a:xfrm>
        </p:spPr>
      </p:pic>
      <p:sp>
        <p:nvSpPr>
          <p:cNvPr id="4" name="Freccia in giù 3"/>
          <p:cNvSpPr/>
          <p:nvPr/>
        </p:nvSpPr>
        <p:spPr>
          <a:xfrm>
            <a:off x="1233488" y="2349500"/>
            <a:ext cx="484187" cy="97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" name="Freccia in giù 5"/>
          <p:cNvSpPr/>
          <p:nvPr/>
        </p:nvSpPr>
        <p:spPr>
          <a:xfrm>
            <a:off x="6921500" y="2341563"/>
            <a:ext cx="485775" cy="9794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EVOLUTION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early</a:t>
            </a:r>
            <a:r>
              <a:rPr lang="it-IT" dirty="0"/>
              <a:t> </a:t>
            </a:r>
            <a:r>
              <a:rPr lang="it-IT" dirty="0" err="1"/>
              <a:t>humans</a:t>
            </a:r>
            <a:r>
              <a:rPr lang="it-IT" dirty="0"/>
              <a:t> </a:t>
            </a:r>
            <a:r>
              <a:rPr lang="it-IT" dirty="0" err="1"/>
              <a:t>faced</a:t>
            </a:r>
            <a:r>
              <a:rPr lang="it-IT" dirty="0"/>
              <a:t> new </a:t>
            </a:r>
            <a:r>
              <a:rPr lang="it-IT" dirty="0" err="1"/>
              <a:t>environmental</a:t>
            </a:r>
            <a:r>
              <a:rPr lang="it-IT" dirty="0"/>
              <a:t> </a:t>
            </a:r>
            <a:r>
              <a:rPr lang="it-IT" dirty="0" err="1"/>
              <a:t>challenges</a:t>
            </a:r>
            <a:r>
              <a:rPr lang="it-IT" dirty="0"/>
              <a:t> and </a:t>
            </a:r>
            <a:r>
              <a:rPr lang="it-IT" dirty="0" err="1"/>
              <a:t>evolved</a:t>
            </a:r>
            <a:r>
              <a:rPr lang="it-IT" dirty="0"/>
              <a:t> </a:t>
            </a:r>
            <a:r>
              <a:rPr lang="it-IT" dirty="0" err="1"/>
              <a:t>bigger</a:t>
            </a:r>
            <a:r>
              <a:rPr lang="it-IT" dirty="0"/>
              <a:t> </a:t>
            </a:r>
            <a:r>
              <a:rPr lang="it-IT" dirty="0" err="1"/>
              <a:t>bodies</a:t>
            </a:r>
            <a:r>
              <a:rPr lang="it-IT" dirty="0"/>
              <a:t>, </a:t>
            </a:r>
            <a:r>
              <a:rPr lang="it-IT" dirty="0" err="1"/>
              <a:t>they</a:t>
            </a:r>
            <a:r>
              <a:rPr lang="it-IT" dirty="0"/>
              <a:t> </a:t>
            </a:r>
            <a:r>
              <a:rPr lang="it-IT" dirty="0" err="1"/>
              <a:t>evolved</a:t>
            </a:r>
            <a:r>
              <a:rPr lang="it-IT" dirty="0"/>
              <a:t> </a:t>
            </a:r>
            <a:r>
              <a:rPr lang="it-IT" dirty="0" err="1"/>
              <a:t>larger</a:t>
            </a:r>
            <a:r>
              <a:rPr lang="it-IT" dirty="0"/>
              <a:t> and more </a:t>
            </a:r>
            <a:r>
              <a:rPr lang="it-IT" dirty="0" err="1"/>
              <a:t>complex</a:t>
            </a:r>
            <a:r>
              <a:rPr lang="it-IT" dirty="0"/>
              <a:t> brains.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/>
              <a:t>Large, </a:t>
            </a:r>
            <a:r>
              <a:rPr lang="it-IT" dirty="0" err="1"/>
              <a:t>complex</a:t>
            </a:r>
            <a:r>
              <a:rPr lang="it-IT" dirty="0"/>
              <a:t> brains can </a:t>
            </a:r>
            <a:r>
              <a:rPr lang="it-IT" dirty="0" err="1"/>
              <a:t>process</a:t>
            </a:r>
            <a:r>
              <a:rPr lang="it-IT" dirty="0"/>
              <a:t> and </a:t>
            </a:r>
            <a:r>
              <a:rPr lang="it-IT" dirty="0" err="1"/>
              <a:t>store</a:t>
            </a:r>
            <a:r>
              <a:rPr lang="it-IT" dirty="0"/>
              <a:t> a </a:t>
            </a:r>
            <a:r>
              <a:rPr lang="it-IT" dirty="0" err="1"/>
              <a:t>lot</a:t>
            </a:r>
            <a:r>
              <a:rPr lang="it-IT" dirty="0"/>
              <a:t> of information.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was</a:t>
            </a:r>
            <a:r>
              <a:rPr lang="it-IT" dirty="0"/>
              <a:t> a big </a:t>
            </a:r>
            <a:r>
              <a:rPr lang="it-IT" dirty="0" err="1"/>
              <a:t>advantage</a:t>
            </a:r>
            <a:r>
              <a:rPr lang="it-IT" dirty="0"/>
              <a:t> to </a:t>
            </a:r>
            <a:r>
              <a:rPr lang="it-IT" dirty="0" err="1"/>
              <a:t>early</a:t>
            </a:r>
            <a:r>
              <a:rPr lang="it-IT" dirty="0"/>
              <a:t> </a:t>
            </a:r>
            <a:r>
              <a:rPr lang="it-IT" dirty="0" err="1"/>
              <a:t>humans</a:t>
            </a:r>
            <a:r>
              <a:rPr lang="it-IT" dirty="0"/>
              <a:t> in </a:t>
            </a:r>
            <a:r>
              <a:rPr lang="it-IT" dirty="0" err="1"/>
              <a:t>their</a:t>
            </a:r>
            <a:r>
              <a:rPr lang="it-IT" dirty="0"/>
              <a:t> social </a:t>
            </a:r>
            <a:r>
              <a:rPr lang="it-IT" dirty="0" err="1"/>
              <a:t>interactions</a:t>
            </a:r>
            <a:r>
              <a:rPr lang="it-IT" dirty="0"/>
              <a:t> and </a:t>
            </a:r>
            <a:r>
              <a:rPr lang="it-IT" dirty="0" err="1"/>
              <a:t>encounters</a:t>
            </a:r>
            <a:r>
              <a:rPr lang="it-IT" dirty="0"/>
              <a:t> with </a:t>
            </a:r>
            <a:r>
              <a:rPr lang="it-IT" dirty="0" err="1"/>
              <a:t>unfamiliar</a:t>
            </a:r>
            <a:r>
              <a:rPr lang="it-IT" dirty="0"/>
              <a:t> </a:t>
            </a:r>
            <a:r>
              <a:rPr lang="it-IT" dirty="0" err="1"/>
              <a:t>habitats</a:t>
            </a:r>
            <a:r>
              <a:rPr lang="it-IT" dirty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/>
              <a:t>Over the </a:t>
            </a:r>
            <a:r>
              <a:rPr lang="it-IT" dirty="0" err="1"/>
              <a:t>course</a:t>
            </a:r>
            <a:r>
              <a:rPr lang="it-IT" dirty="0"/>
              <a:t> of human </a:t>
            </a:r>
            <a:r>
              <a:rPr lang="it-IT" dirty="0" err="1"/>
              <a:t>evolution</a:t>
            </a:r>
            <a:r>
              <a:rPr lang="it-IT" dirty="0"/>
              <a:t>, brain </a:t>
            </a:r>
            <a:r>
              <a:rPr lang="it-IT" dirty="0" err="1"/>
              <a:t>size</a:t>
            </a:r>
            <a:r>
              <a:rPr lang="it-IT" dirty="0"/>
              <a:t> </a:t>
            </a:r>
            <a:r>
              <a:rPr lang="it-IT" dirty="0" err="1"/>
              <a:t>tripled</a:t>
            </a:r>
            <a:r>
              <a:rPr lang="it-IT" dirty="0"/>
              <a:t>. The </a:t>
            </a:r>
            <a:r>
              <a:rPr lang="it-IT" dirty="0" err="1"/>
              <a:t>modern</a:t>
            </a:r>
            <a:r>
              <a:rPr lang="it-IT" dirty="0"/>
              <a:t> human brain </a:t>
            </a:r>
            <a:r>
              <a:rPr lang="it-IT" dirty="0" err="1"/>
              <a:t>is</a:t>
            </a:r>
            <a:r>
              <a:rPr lang="it-IT" dirty="0"/>
              <a:t> the </a:t>
            </a:r>
            <a:r>
              <a:rPr lang="it-IT" dirty="0" err="1"/>
              <a:t>largest</a:t>
            </a:r>
            <a:r>
              <a:rPr lang="it-IT" dirty="0"/>
              <a:t> and </a:t>
            </a:r>
            <a:r>
              <a:rPr lang="it-IT" dirty="0" err="1"/>
              <a:t>most</a:t>
            </a:r>
            <a:r>
              <a:rPr lang="it-IT" dirty="0"/>
              <a:t> </a:t>
            </a:r>
            <a:r>
              <a:rPr lang="it-IT" dirty="0" err="1"/>
              <a:t>complex</a:t>
            </a:r>
            <a:r>
              <a:rPr lang="it-IT" dirty="0"/>
              <a:t> of </a:t>
            </a:r>
            <a:r>
              <a:rPr lang="it-IT" dirty="0" err="1"/>
              <a:t>any</a:t>
            </a:r>
            <a:r>
              <a:rPr lang="it-IT" dirty="0"/>
              <a:t> living primate.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dirty="0"/>
          </a:p>
        </p:txBody>
      </p:sp>
      <p:pic>
        <p:nvPicPr>
          <p:cNvPr id="24579" name="Picture 2" descr="... Facchini: «il fine dell’evoluzione biologica è l’essere uma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025" y="490538"/>
            <a:ext cx="15240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... Facchini: «il fine dell’evoluzione biologica è l’essere uma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1225" y="468313"/>
            <a:ext cx="15240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CHANGES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dirty="0" smtClean="0"/>
              <a:t>PHAENOMENA AND BRAINCASE VOLUME</a:t>
            </a:r>
            <a:endParaRPr lang="it-IT" dirty="0"/>
          </a:p>
        </p:txBody>
      </p:sp>
      <p:pic>
        <p:nvPicPr>
          <p:cNvPr id="25603" name="Segnaposto contenuto 6" descr="Graphs showing changes in climate and changes in braincase volume.">
            <a:hlinkClick r:id="rId2" tooltip="&quot;Graphs showing changes in climate and changes in braincase volume. Courtesty of Karen Carr Studios&quot;"/>
          </p:cNvPr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382713" y="3230563"/>
            <a:ext cx="2190750" cy="2430462"/>
          </a:xfrm>
        </p:spPr>
      </p:pic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dirty="0" err="1"/>
              <a:t>between</a:t>
            </a:r>
            <a:r>
              <a:rPr lang="it-IT" dirty="0"/>
              <a:t> 800,000 and 200,000 </a:t>
            </a:r>
            <a:r>
              <a:rPr lang="it-IT" dirty="0" err="1"/>
              <a:t>years</a:t>
            </a:r>
            <a:r>
              <a:rPr lang="it-IT" dirty="0"/>
              <a:t> ago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err="1"/>
              <a:t>Graphs</a:t>
            </a:r>
            <a:r>
              <a:rPr lang="it-IT" dirty="0"/>
              <a:t> </a:t>
            </a:r>
            <a:r>
              <a:rPr lang="it-IT" dirty="0" err="1"/>
              <a:t>showing</a:t>
            </a:r>
            <a:r>
              <a:rPr lang="it-IT" dirty="0"/>
              <a:t> </a:t>
            </a:r>
            <a:r>
              <a:rPr lang="it-IT" dirty="0" err="1"/>
              <a:t>changes</a:t>
            </a:r>
            <a:r>
              <a:rPr lang="it-IT" dirty="0"/>
              <a:t> in </a:t>
            </a:r>
            <a:r>
              <a:rPr lang="it-IT" dirty="0" err="1"/>
              <a:t>climate</a:t>
            </a:r>
            <a:r>
              <a:rPr lang="it-IT" dirty="0"/>
              <a:t> and </a:t>
            </a:r>
            <a:r>
              <a:rPr lang="it-IT" dirty="0" err="1"/>
              <a:t>changes</a:t>
            </a:r>
            <a:r>
              <a:rPr lang="it-IT" dirty="0"/>
              <a:t> in </a:t>
            </a:r>
            <a:r>
              <a:rPr lang="it-IT" dirty="0" err="1"/>
              <a:t>braincase</a:t>
            </a:r>
            <a:r>
              <a:rPr lang="it-IT" dirty="0"/>
              <a:t> </a:t>
            </a:r>
            <a:r>
              <a:rPr lang="it-IT" dirty="0" smtClean="0"/>
              <a:t>volume.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/>
              <a:t> </a:t>
            </a:r>
            <a:r>
              <a:rPr lang="it-IT" dirty="0"/>
              <a:t>To </a:t>
            </a:r>
            <a:r>
              <a:rPr lang="it-IT" dirty="0" err="1"/>
              <a:t>construct</a:t>
            </a:r>
            <a:r>
              <a:rPr lang="it-IT" dirty="0"/>
              <a:t>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graph</a:t>
            </a:r>
            <a:r>
              <a:rPr lang="it-IT" dirty="0"/>
              <a:t>, </a:t>
            </a:r>
            <a:r>
              <a:rPr lang="it-IT" dirty="0" err="1"/>
              <a:t>scientists</a:t>
            </a:r>
            <a:r>
              <a:rPr lang="it-IT" dirty="0"/>
              <a:t> </a:t>
            </a:r>
            <a:r>
              <a:rPr lang="it-IT" dirty="0" err="1"/>
              <a:t>measured</a:t>
            </a:r>
            <a:r>
              <a:rPr lang="it-IT" dirty="0"/>
              <a:t> the brain </a:t>
            </a:r>
            <a:r>
              <a:rPr lang="it-IT" dirty="0" err="1"/>
              <a:t>cavities</a:t>
            </a:r>
            <a:r>
              <a:rPr lang="it-IT" dirty="0"/>
              <a:t> of more </a:t>
            </a:r>
            <a:r>
              <a:rPr lang="it-IT" dirty="0" err="1"/>
              <a:t>than</a:t>
            </a:r>
            <a:r>
              <a:rPr lang="it-IT" dirty="0"/>
              <a:t> 160 </a:t>
            </a:r>
            <a:r>
              <a:rPr lang="it-IT" dirty="0" err="1"/>
              <a:t>early</a:t>
            </a:r>
            <a:r>
              <a:rPr lang="it-IT" dirty="0"/>
              <a:t> human </a:t>
            </a:r>
            <a:r>
              <a:rPr lang="it-IT" dirty="0" err="1"/>
              <a:t>skulls</a:t>
            </a:r>
            <a:r>
              <a:rPr lang="it-IT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/>
              <a:t>A large brain </a:t>
            </a:r>
            <a:r>
              <a:rPr lang="it-IT" dirty="0" err="1"/>
              <a:t>capable</a:t>
            </a:r>
            <a:r>
              <a:rPr lang="it-IT" dirty="0"/>
              <a:t> of processing new information </a:t>
            </a:r>
            <a:r>
              <a:rPr lang="it-IT" dirty="0" err="1"/>
              <a:t>was</a:t>
            </a:r>
            <a:r>
              <a:rPr lang="it-IT" dirty="0"/>
              <a:t> a big </a:t>
            </a:r>
            <a:r>
              <a:rPr lang="it-IT" dirty="0" err="1"/>
              <a:t>advantage</a:t>
            </a:r>
            <a:r>
              <a:rPr lang="it-IT" dirty="0"/>
              <a:t> </a:t>
            </a:r>
            <a:r>
              <a:rPr lang="it-IT" dirty="0" err="1"/>
              <a:t>during</a:t>
            </a:r>
            <a:r>
              <a:rPr lang="it-IT" dirty="0"/>
              <a:t> </a:t>
            </a:r>
            <a:r>
              <a:rPr lang="it-IT" dirty="0" err="1"/>
              <a:t>times</a:t>
            </a:r>
            <a:r>
              <a:rPr lang="it-IT" dirty="0"/>
              <a:t> of </a:t>
            </a:r>
            <a:r>
              <a:rPr lang="it-IT" dirty="0" err="1"/>
              <a:t>dramatic</a:t>
            </a:r>
            <a:r>
              <a:rPr lang="it-IT" dirty="0"/>
              <a:t> </a:t>
            </a:r>
            <a:r>
              <a:rPr lang="it-IT" dirty="0" err="1"/>
              <a:t>climate</a:t>
            </a:r>
            <a:r>
              <a:rPr lang="it-IT" dirty="0"/>
              <a:t> </a:t>
            </a:r>
            <a:r>
              <a:rPr lang="it-IT" dirty="0" err="1"/>
              <a:t>change</a:t>
            </a:r>
            <a:endParaRPr lang="it-IT" dirty="0"/>
          </a:p>
        </p:txBody>
      </p:sp>
      <p:sp>
        <p:nvSpPr>
          <p:cNvPr id="8" name="Freccia in giù 7"/>
          <p:cNvSpPr/>
          <p:nvPr/>
        </p:nvSpPr>
        <p:spPr>
          <a:xfrm>
            <a:off x="2195513" y="2205038"/>
            <a:ext cx="484187" cy="97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Freccia a destra 9"/>
          <p:cNvSpPr/>
          <p:nvPr/>
        </p:nvSpPr>
        <p:spPr>
          <a:xfrm>
            <a:off x="369888" y="4816475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25608" name="Picture 2" descr="Sport e sviluppo del cervello, evoluzione cervello | Benessere.c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8213" y="260350"/>
            <a:ext cx="1524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4" descr="Sport e sviluppo del cervello, evoluzione cervello | Benessere.c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217488"/>
            <a:ext cx="1524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BENEFITS</a:t>
            </a:r>
          </a:p>
        </p:txBody>
      </p:sp>
      <p:sp>
        <p:nvSpPr>
          <p:cNvPr id="26626" name="Rettangolo 2"/>
          <p:cNvSpPr>
            <a:spLocks noChangeArrowheads="1"/>
          </p:cNvSpPr>
          <p:nvPr/>
        </p:nvSpPr>
        <p:spPr bwMode="auto">
          <a:xfrm>
            <a:off x="1403350" y="1773238"/>
            <a:ext cx="6408738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800">
                <a:latin typeface="Calibri" pitchFamily="34" charset="0"/>
              </a:rPr>
              <a:t>The modern human brain can:</a:t>
            </a:r>
          </a:p>
          <a:p>
            <a:r>
              <a:rPr lang="it-IT" sz="2800">
                <a:latin typeface="Calibri" pitchFamily="34" charset="0"/>
              </a:rPr>
              <a:t>- store many decades of worthy information;</a:t>
            </a:r>
          </a:p>
          <a:p>
            <a:r>
              <a:rPr lang="it-IT" sz="2800">
                <a:latin typeface="Calibri" pitchFamily="34" charset="0"/>
              </a:rPr>
              <a:t>- collect and process information, then deliver output, in split seconds;</a:t>
            </a:r>
          </a:p>
          <a:p>
            <a:r>
              <a:rPr lang="it-IT" sz="2800">
                <a:latin typeface="Calibri" pitchFamily="34" charset="0"/>
              </a:rPr>
              <a:t>- solve problems and create abstract ideas and images.</a:t>
            </a:r>
          </a:p>
          <a:p>
            <a:r>
              <a:rPr lang="it-IT" sz="2800">
                <a:latin typeface="Calibri" pitchFamily="34" charset="0"/>
              </a:rPr>
              <a:t>It can also do much more.</a:t>
            </a:r>
          </a:p>
        </p:txBody>
      </p:sp>
      <p:pic>
        <p:nvPicPr>
          <p:cNvPr id="26627" name="Picture 2" descr="C:\Users\TIZIANA\Desktop\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5311775"/>
            <a:ext cx="152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6" descr="Quelle palline rosse dentro i cerchi bianchi sono appunto i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4788" y="488950"/>
            <a:ext cx="15240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8" descr="know,this is over-simplified. Nobody isentirely one or the other. I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1650" y="5445125"/>
            <a:ext cx="1524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0" descr="... alla prima rivoluzionaria mappa tridimensionale del cervello uman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7850" y="468313"/>
            <a:ext cx="1524000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/>
              <a:t>WHAT HAS BEEN DISCOVERED IN PUGLIA? </a:t>
            </a:r>
            <a:endParaRPr lang="it-IT" dirty="0"/>
          </a:p>
        </p:txBody>
      </p:sp>
      <p:sp>
        <p:nvSpPr>
          <p:cNvPr id="27650" name="Segnaposto testo 2"/>
          <p:cNvSpPr>
            <a:spLocks noGrp="1"/>
          </p:cNvSpPr>
          <p:nvPr>
            <p:ph type="body" idx="1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it-IT" sz="3600" smtClean="0"/>
              <a:t>OUR REGION</a:t>
            </a:r>
          </a:p>
        </p:txBody>
      </p:sp>
      <p:sp>
        <p:nvSpPr>
          <p:cNvPr id="27651" name="Segnaposto testo 4"/>
          <p:cNvSpPr>
            <a:spLocks noGrp="1"/>
          </p:cNvSpPr>
          <p:nvPr>
            <p:ph type="body" sz="quarter" idx="3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it-IT" sz="3200" smtClean="0"/>
              <a:t>CAVES AND GRAPHITS</a:t>
            </a:r>
          </a:p>
        </p:txBody>
      </p:sp>
      <p:pic>
        <p:nvPicPr>
          <p:cNvPr id="27652" name="Picture 2" descr="uomo di Neandertal e l'arrivo dell'Uomo moderno in Italia centro ...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5934075" y="3922713"/>
            <a:ext cx="2238375" cy="1104900"/>
          </a:xfrm>
        </p:spPr>
      </p:pic>
      <p:pic>
        <p:nvPicPr>
          <p:cNvPr id="27653" name="Picture 4" descr="... sito paleolitico in territorio di Rignano Garganico (Italia, Garga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34075" y="2487613"/>
            <a:ext cx="216693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storia ed evoluzione dell'uom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34075" y="5300663"/>
            <a:ext cx="2309813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2487613"/>
            <a:ext cx="4249738" cy="397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897188"/>
            <a:ext cx="2601913" cy="3228975"/>
          </a:xfrm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5400" smtClean="0"/>
              <a:t>THE PALEOLITHIC AGE </a:t>
            </a:r>
          </a:p>
        </p:txBody>
      </p:sp>
      <p:sp>
        <p:nvSpPr>
          <p:cNvPr id="28674" name="Segnaposto contenuto 2"/>
          <p:cNvSpPr>
            <a:spLocks noGrp="1"/>
          </p:cNvSpPr>
          <p:nvPr>
            <p:ph idx="1"/>
          </p:nvPr>
        </p:nvSpPr>
        <p:spPr>
          <a:solidFill>
            <a:schemeClr val="accent1"/>
          </a:solidFill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/>
              <a:t>Humankind gradually evolved from early members of the genus </a:t>
            </a:r>
            <a:r>
              <a:rPr lang="en-US" i="1" smtClean="0">
                <a:hlinkClick r:id="rId2" tooltip="Homo genus"/>
              </a:rPr>
              <a:t>Homo</a:t>
            </a:r>
            <a:r>
              <a:rPr lang="en-US" smtClean="0"/>
              <a:t> such as </a:t>
            </a:r>
            <a:r>
              <a:rPr lang="en-US" i="1" smtClean="0">
                <a:hlinkClick r:id="rId3" tooltip="Homo habilis"/>
              </a:rPr>
              <a:t>Homo habilis</a:t>
            </a:r>
            <a:r>
              <a:rPr lang="en-US" smtClean="0"/>
              <a:t> – who used simple stone tools – into fully behaviourally and anatomically modern humans (</a:t>
            </a:r>
            <a:r>
              <a:rPr lang="en-US" i="1" smtClean="0">
                <a:hlinkClick r:id="rId4" tooltip="Homo sapiens sapiens"/>
              </a:rPr>
              <a:t>Homo sapiens</a:t>
            </a:r>
            <a:r>
              <a:rPr lang="en-US" i="1" smtClean="0"/>
              <a:t>) </a:t>
            </a:r>
            <a:r>
              <a:rPr lang="en-US" smtClean="0"/>
              <a:t>during the Paleolithic era</a:t>
            </a:r>
            <a:endParaRPr lang="it-IT" smtClean="0"/>
          </a:p>
        </p:txBody>
      </p:sp>
      <p:pic>
        <p:nvPicPr>
          <p:cNvPr id="28675" name="Picture 12" descr="Il cibo del Primo Uomo. Il giacimento paleolitico di Isernia La Pinet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27313" y="4451350"/>
            <a:ext cx="453707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olo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3008313" cy="814387"/>
          </a:xfrm>
          <a:solidFill>
            <a:srgbClr val="00B050"/>
          </a:solidFill>
        </p:spPr>
        <p:txBody>
          <a:bodyPr/>
          <a:lstStyle/>
          <a:p>
            <a:r>
              <a:rPr lang="it-IT" sz="2800" smtClean="0"/>
              <a:t>  </a:t>
            </a:r>
            <a:r>
              <a:rPr lang="it-IT" sz="3200" smtClean="0"/>
              <a:t>Grotta   Paglicci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778000"/>
            <a:ext cx="3008313" cy="4603750"/>
          </a:xfrm>
          <a:solidFill>
            <a:srgbClr val="7030A0"/>
          </a:solidFill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4000" baseline="300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baseline="30000" dirty="0" smtClean="0"/>
              <a:t>The </a:t>
            </a:r>
            <a:r>
              <a:rPr lang="en-US" sz="4000" baseline="30000" dirty="0"/>
              <a:t>most ancient  testimonials of  the modern man in </a:t>
            </a:r>
            <a:r>
              <a:rPr lang="en-US" sz="4000" baseline="30000" dirty="0" smtClean="0"/>
              <a:t>Europe has </a:t>
            </a:r>
            <a:r>
              <a:rPr lang="en-US" sz="4000" baseline="30000" dirty="0"/>
              <a:t>been discovered </a:t>
            </a:r>
            <a:r>
              <a:rPr lang="en-US" sz="4000" baseline="30000" dirty="0" smtClean="0"/>
              <a:t> in Puglia. “</a:t>
            </a:r>
            <a:r>
              <a:rPr lang="en-US" sz="4000" baseline="30000" dirty="0" err="1"/>
              <a:t>Grotta</a:t>
            </a:r>
            <a:r>
              <a:rPr lang="en-US" sz="4000" baseline="30000" dirty="0"/>
              <a:t> </a:t>
            </a:r>
            <a:r>
              <a:rPr lang="en-US" sz="4000" baseline="30000" dirty="0" smtClean="0"/>
              <a:t> </a:t>
            </a:r>
            <a:r>
              <a:rPr lang="en-US" sz="4000" baseline="30000" dirty="0" err="1" smtClean="0"/>
              <a:t>Paglicci</a:t>
            </a:r>
            <a:r>
              <a:rPr lang="en-US" sz="4000" baseline="30000" dirty="0" smtClean="0"/>
              <a:t> ” was </a:t>
            </a:r>
            <a:r>
              <a:rPr lang="en-US" sz="4000" baseline="30000" dirty="0"/>
              <a:t>inhabited by the first sapiens in </a:t>
            </a:r>
            <a:r>
              <a:rPr lang="en-US" sz="4000" baseline="30000" dirty="0" smtClean="0"/>
              <a:t>Europe about 45000  </a:t>
            </a:r>
            <a:r>
              <a:rPr lang="en-US" sz="4000" baseline="30000" dirty="0"/>
              <a:t>years </a:t>
            </a:r>
            <a:r>
              <a:rPr lang="en-US" sz="4000" baseline="30000" dirty="0" smtClean="0"/>
              <a:t>ago.</a:t>
            </a:r>
            <a:endParaRPr lang="it-IT" sz="4000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/>
          </a:p>
        </p:txBody>
      </p:sp>
      <p:pic>
        <p:nvPicPr>
          <p:cNvPr id="296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95738" y="620713"/>
            <a:ext cx="1512887" cy="2016125"/>
          </a:xfrm>
        </p:spPr>
      </p:pic>
      <p:pic>
        <p:nvPicPr>
          <p:cNvPr id="29700" name="Picture 2" descr="voi che fate? Scegliete la pillola blu e venite con me a vedere qual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7738" y="3338513"/>
            <a:ext cx="1524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10" descr="uomo del Paleolitico. - UMSO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4888" y="3332163"/>
            <a:ext cx="15240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8" descr="Nel Paleolitico Superiore - tra il 35 ed il 10mila a.C. - si afferma l ..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29475" y="5353050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4" descr="Paleolítico Pictur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95738" y="5365750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6" descr="Ricostruzione delle caratteristiche fisiche dell'Homo Erectu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34075" y="1912938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2" descr="http://www.nationalgeographic.it/images/2011/11/04/143732738-73103a46-714c-483b-a8cc-d6a0b9fd631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38975" y="404813"/>
            <a:ext cx="19050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olo 1"/>
          <p:cNvSpPr>
            <a:spLocks noGrp="1"/>
          </p:cNvSpPr>
          <p:nvPr>
            <p:ph type="title"/>
          </p:nvPr>
        </p:nvSpPr>
        <p:spPr>
          <a:xfrm>
            <a:off x="404813" y="279400"/>
            <a:ext cx="8229600" cy="1143000"/>
          </a:xfrm>
        </p:spPr>
        <p:txBody>
          <a:bodyPr/>
          <a:lstStyle/>
          <a:p>
            <a:r>
              <a:rPr lang="it-IT" smtClean="0"/>
              <a:t>HUMAN WAY OF LIFE</a:t>
            </a:r>
          </a:p>
        </p:txBody>
      </p:sp>
      <p:sp>
        <p:nvSpPr>
          <p:cNvPr id="30722" name="Segnaposto contenuto 2"/>
          <p:cNvSpPr>
            <a:spLocks noGrp="1"/>
          </p:cNvSpPr>
          <p:nvPr>
            <p:ph idx="1"/>
          </p:nvPr>
        </p:nvSpPr>
        <p:spPr>
          <a:solidFill>
            <a:srgbClr val="00B050"/>
          </a:solidFill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3600" smtClean="0"/>
              <a:t>All of our knowledge of Paleolithic human culture and way of life comes from </a:t>
            </a:r>
            <a:r>
              <a:rPr lang="en-US" sz="3600" smtClean="0">
                <a:hlinkClick r:id="rId2" tooltip="Archaeology"/>
              </a:rPr>
              <a:t>archaeology</a:t>
            </a:r>
            <a:r>
              <a:rPr lang="en-US" sz="3600" smtClean="0"/>
              <a:t>.The economy of a typical Paleolithic society was a </a:t>
            </a:r>
            <a:r>
              <a:rPr lang="en-US" sz="3600" smtClean="0">
                <a:hlinkClick r:id="rId3" tooltip="Hunter-gatherer"/>
              </a:rPr>
              <a:t>hunter-gatherer</a:t>
            </a:r>
            <a:r>
              <a:rPr lang="en-US" sz="3600" smtClean="0"/>
              <a:t> economy. Humans hunted wild animals for meat and gathered food, firewood, and materials for their tools and clothes. </a:t>
            </a:r>
            <a:endParaRPr lang="it-IT" sz="3600" smtClean="0"/>
          </a:p>
        </p:txBody>
      </p:sp>
      <p:pic>
        <p:nvPicPr>
          <p:cNvPr id="30723" name="Picture 2" descr="El juego: como todo ser vivo el juego es esencial para el desarrollo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374650"/>
            <a:ext cx="152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2" descr="El juego: como todo ser vivo el juego es esencial para el desarrollo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5825" y="374650"/>
            <a:ext cx="152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836613"/>
            <a:ext cx="7704137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5575"/>
          </a:xfrm>
          <a:solidFill>
            <a:srgbClr val="FF0000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7300" dirty="0" smtClean="0"/>
              <a:t>ITALY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 OUR WONDERFUL COUNTRY</a:t>
            </a:r>
            <a:endParaRPr lang="it-IT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060575"/>
            <a:ext cx="806450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olo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it-IT" sz="4800" smtClean="0"/>
              <a:t>PAINTINGS</a:t>
            </a:r>
          </a:p>
        </p:txBody>
      </p:sp>
      <p:sp>
        <p:nvSpPr>
          <p:cNvPr id="32770" name="Segnaposto testo 3"/>
          <p:cNvSpPr>
            <a:spLocks noGrp="1"/>
          </p:cNvSpPr>
          <p:nvPr>
            <p:ph type="body" sz="half" idx="2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sz="2800" smtClean="0"/>
              <a:t>Humans began to produce works of art such as </a:t>
            </a:r>
            <a:r>
              <a:rPr lang="en-US" sz="2800" smtClean="0">
                <a:hlinkClick r:id="rId2" tooltip="Cave painting"/>
              </a:rPr>
              <a:t>cave paintings</a:t>
            </a:r>
            <a:r>
              <a:rPr lang="en-US" sz="2800" smtClean="0"/>
              <a:t>, </a:t>
            </a:r>
            <a:r>
              <a:rPr lang="en-US" sz="2800" smtClean="0">
                <a:hlinkClick r:id="rId3" tooltip="Rock art"/>
              </a:rPr>
              <a:t>rock art</a:t>
            </a:r>
            <a:r>
              <a:rPr lang="en-US" sz="2800" smtClean="0"/>
              <a:t> and </a:t>
            </a:r>
            <a:r>
              <a:rPr lang="en-US" sz="2800" smtClean="0">
                <a:hlinkClick r:id="rId4" tooltip="Jewellery"/>
              </a:rPr>
              <a:t>jewellery</a:t>
            </a:r>
            <a:r>
              <a:rPr lang="en-US" sz="2800" smtClean="0"/>
              <a:t> and began to engage in religious behavior such as burial and ritual.</a:t>
            </a:r>
            <a:endParaRPr lang="it-IT" sz="2800" smtClean="0"/>
          </a:p>
        </p:txBody>
      </p:sp>
      <p:pic>
        <p:nvPicPr>
          <p:cNvPr id="327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3702050" y="620713"/>
            <a:ext cx="2382838" cy="2376487"/>
          </a:xfrm>
        </p:spPr>
      </p:pic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1275" y="3357563"/>
            <a:ext cx="234315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69050" y="692150"/>
            <a:ext cx="2682875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43663" y="3357563"/>
            <a:ext cx="2608262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olo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it-IT" sz="6000" smtClean="0"/>
              <a:t>THANKS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288" y="1700213"/>
            <a:ext cx="8229600" cy="4383087"/>
          </a:xfrm>
          <a:solidFill>
            <a:srgbClr val="00B050"/>
          </a:solidFill>
        </p:spPr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3000" dirty="0" err="1" smtClean="0"/>
              <a:t>This</a:t>
            </a:r>
            <a:r>
              <a:rPr lang="it-IT" sz="3000" dirty="0" smtClean="0"/>
              <a:t> </a:t>
            </a:r>
            <a:r>
              <a:rPr lang="it-IT" sz="3000" dirty="0" err="1" smtClean="0"/>
              <a:t>power</a:t>
            </a:r>
            <a:r>
              <a:rPr lang="it-IT" sz="3000" dirty="0" smtClean="0"/>
              <a:t> </a:t>
            </a:r>
            <a:r>
              <a:rPr lang="it-IT" sz="3000" dirty="0" err="1" smtClean="0"/>
              <a:t>point</a:t>
            </a:r>
            <a:r>
              <a:rPr lang="it-IT" sz="3000" dirty="0" smtClean="0"/>
              <a:t> </a:t>
            </a:r>
            <a:r>
              <a:rPr lang="it-IT" sz="3000" dirty="0" err="1" smtClean="0"/>
              <a:t>has</a:t>
            </a:r>
            <a:r>
              <a:rPr lang="it-IT" sz="3000" dirty="0" smtClean="0"/>
              <a:t> </a:t>
            </a:r>
            <a:r>
              <a:rPr lang="it-IT" sz="3000" dirty="0" err="1" smtClean="0"/>
              <a:t>been</a:t>
            </a:r>
            <a:r>
              <a:rPr lang="it-IT" sz="3000" dirty="0" smtClean="0"/>
              <a:t> </a:t>
            </a:r>
            <a:r>
              <a:rPr lang="it-IT" sz="3000" dirty="0" err="1" smtClean="0"/>
              <a:t>realized</a:t>
            </a:r>
            <a:r>
              <a:rPr lang="it-IT" sz="3000" dirty="0" smtClean="0"/>
              <a:t> by the </a:t>
            </a:r>
            <a:r>
              <a:rPr lang="it-IT" sz="3000" dirty="0" err="1" smtClean="0"/>
              <a:t>teachers</a:t>
            </a:r>
            <a:r>
              <a:rPr lang="it-IT" sz="3000" dirty="0" smtClean="0"/>
              <a:t> and the </a:t>
            </a:r>
            <a:r>
              <a:rPr lang="it-IT" sz="3000" dirty="0" err="1" smtClean="0"/>
              <a:t>students</a:t>
            </a:r>
            <a:r>
              <a:rPr lang="it-IT" sz="3000" dirty="0" smtClean="0"/>
              <a:t> of the 5th </a:t>
            </a:r>
            <a:r>
              <a:rPr lang="it-IT" sz="3000" dirty="0" err="1" smtClean="0"/>
              <a:t>year</a:t>
            </a:r>
            <a:r>
              <a:rPr lang="it-IT" sz="3000" dirty="0" smtClean="0"/>
              <a:t> </a:t>
            </a:r>
            <a:r>
              <a:rPr lang="it-IT" sz="3000" dirty="0" err="1" smtClean="0"/>
              <a:t>classes</a:t>
            </a:r>
            <a:r>
              <a:rPr lang="it-IT" sz="3000" dirty="0" smtClean="0"/>
              <a:t> of </a:t>
            </a:r>
            <a:r>
              <a:rPr lang="it-IT" sz="3000" dirty="0" err="1" smtClean="0"/>
              <a:t>our</a:t>
            </a:r>
            <a:r>
              <a:rPr lang="it-IT" sz="3000" dirty="0" smtClean="0"/>
              <a:t> </a:t>
            </a:r>
            <a:r>
              <a:rPr lang="it-IT" sz="3000" dirty="0" err="1" smtClean="0"/>
              <a:t>primary</a:t>
            </a:r>
            <a:r>
              <a:rPr lang="it-IT" sz="3000" dirty="0" smtClean="0"/>
              <a:t> </a:t>
            </a:r>
            <a:r>
              <a:rPr lang="it-IT" sz="3000" dirty="0" err="1" smtClean="0"/>
              <a:t>school</a:t>
            </a:r>
            <a:r>
              <a:rPr lang="it-IT" sz="3000" dirty="0" smtClean="0"/>
              <a:t> 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3000" dirty="0" err="1" smtClean="0"/>
              <a:t>It</a:t>
            </a:r>
            <a:r>
              <a:rPr lang="it-IT" sz="3000" dirty="0" smtClean="0"/>
              <a:t> </a:t>
            </a:r>
            <a:r>
              <a:rPr lang="it-IT" sz="3000" dirty="0" err="1" smtClean="0"/>
              <a:t>has</a:t>
            </a:r>
            <a:r>
              <a:rPr lang="it-IT" sz="3000" dirty="0" smtClean="0"/>
              <a:t> </a:t>
            </a:r>
            <a:r>
              <a:rPr lang="it-IT" sz="3000" dirty="0" err="1" smtClean="0"/>
              <a:t>been</a:t>
            </a:r>
            <a:r>
              <a:rPr lang="it-IT" sz="3000" dirty="0" smtClean="0"/>
              <a:t> </a:t>
            </a:r>
            <a:r>
              <a:rPr lang="it-IT" sz="3000" dirty="0" err="1" smtClean="0"/>
              <a:t>introduced</a:t>
            </a:r>
            <a:r>
              <a:rPr lang="it-IT" sz="3000" dirty="0" smtClean="0"/>
              <a:t> by</a:t>
            </a:r>
            <a:endParaRPr lang="it-IT" sz="20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3000" dirty="0" smtClean="0"/>
              <a:t>CASSANELLI GIANMAURO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3000" dirty="0" smtClean="0"/>
              <a:t>GRAMAZIO SOPHIA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3000" dirty="0" smtClean="0"/>
              <a:t>PASQUINI </a:t>
            </a:r>
            <a:r>
              <a:rPr lang="it-IT" sz="3000" dirty="0"/>
              <a:t>FEDERICA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3000" dirty="0"/>
              <a:t>PETROZZI </a:t>
            </a:r>
            <a:r>
              <a:rPr lang="it-IT" sz="3000" dirty="0" smtClean="0"/>
              <a:t>PAOLO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3000" dirty="0" smtClean="0"/>
              <a:t>TOMAIUOLO MICHELE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3000" dirty="0" err="1" smtClean="0"/>
              <a:t>during</a:t>
            </a:r>
            <a:r>
              <a:rPr lang="it-IT" sz="3000" dirty="0" smtClean="0"/>
              <a:t> the </a:t>
            </a:r>
            <a:r>
              <a:rPr lang="it-IT" sz="3000" dirty="0"/>
              <a:t>Spanish meeting in </a:t>
            </a:r>
            <a:r>
              <a:rPr lang="it-IT" sz="3000" dirty="0" err="1"/>
              <a:t>November</a:t>
            </a:r>
            <a:r>
              <a:rPr lang="it-IT" sz="3000" dirty="0"/>
              <a:t> 2016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t-IT" sz="20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t-IT" sz="30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t-IT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/>
              <a:t>PUGLIA</a:t>
            </a:r>
            <a:br>
              <a:rPr lang="it-IT" dirty="0" smtClean="0"/>
            </a:br>
            <a:r>
              <a:rPr lang="it-IT" dirty="0" smtClean="0"/>
              <a:t>OUR REGION IN ITALY </a:t>
            </a:r>
            <a:endParaRPr lang="it-IT" dirty="0"/>
          </a:p>
        </p:txBody>
      </p:sp>
      <p:pic>
        <p:nvPicPr>
          <p:cNvPr id="15362" name="Picture 2" descr="... Città di Provincia Regionale Italia: Cartina Politica della Pugl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2133600"/>
            <a:ext cx="4105275" cy="387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Hotel Puglia - ricerca migliori alberghi in Pugl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133600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 descr="In Italia la bolletta del gas è tra le più care d’Europa , almeno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5463" y="2133600"/>
            <a:ext cx="1524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8" descr="colori della Puglia - 10 cose della Puglia che non potete trovare ..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4870450"/>
            <a:ext cx="1739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0" descr="Immagini della Pugli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62775" y="4852988"/>
            <a:ext cx="1524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6588" y="333375"/>
            <a:ext cx="8229600" cy="1143000"/>
          </a:xfrm>
          <a:solidFill>
            <a:srgbClr val="FF0000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/>
              <a:t>FOGGIA</a:t>
            </a:r>
            <a:br>
              <a:rPr lang="it-IT" dirty="0" smtClean="0"/>
            </a:br>
            <a:r>
              <a:rPr lang="it-IT" dirty="0" smtClean="0"/>
              <a:t>OUR TOWN</a:t>
            </a:r>
            <a:endParaRPr lang="it-IT" dirty="0"/>
          </a:p>
        </p:txBody>
      </p:sp>
      <p:pic>
        <p:nvPicPr>
          <p:cNvPr id="16386" name="Picture 4" descr="Al 20° posto il Complesso del Monte Calvario a Fogg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988" y="2181225"/>
            <a:ext cx="1524000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6" descr="Porta Arpana di Foggia - guida e informazioni su: Porta Arpa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0425" y="2165350"/>
            <a:ext cx="152400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 descr="Palazzo dell'Acquedotto di Foggia - guida e informazioni su: Palazzo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4724400"/>
            <a:ext cx="15240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0" descr="Piazza Umberto Giordano: Statua: Umberto Giordan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0425" y="4868863"/>
            <a:ext cx="15240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71775" y="1989138"/>
            <a:ext cx="39608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5575"/>
          </a:xfrm>
          <a:solidFill>
            <a:srgbClr val="00B050"/>
          </a:solidFill>
        </p:spPr>
        <p:txBody>
          <a:bodyPr/>
          <a:lstStyle/>
          <a:p>
            <a:r>
              <a:rPr lang="it-IT" sz="5400" smtClean="0"/>
              <a:t>OUR SCHOOL</a:t>
            </a:r>
            <a:br>
              <a:rPr lang="it-IT" sz="5400" smtClean="0"/>
            </a:br>
            <a:r>
              <a:rPr lang="it-IT" sz="5400" smtClean="0"/>
              <a:t>‘ SAN PIO X ’ </a:t>
            </a:r>
          </a:p>
        </p:txBody>
      </p:sp>
      <p:pic>
        <p:nvPicPr>
          <p:cNvPr id="17410" name="Picture 2" descr="F:\_SAM6036 ri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989138"/>
            <a:ext cx="820420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olo 1"/>
          <p:cNvSpPr>
            <a:spLocks noGrp="1"/>
          </p:cNvSpPr>
          <p:nvPr>
            <p:ph type="title"/>
          </p:nvPr>
        </p:nvSpPr>
        <p:spPr>
          <a:ln>
            <a:solidFill>
              <a:srgbClr val="FFC000"/>
            </a:solidFill>
          </a:ln>
        </p:spPr>
        <p:txBody>
          <a:bodyPr/>
          <a:lstStyle/>
          <a:p>
            <a:r>
              <a:rPr lang="it-IT" smtClean="0">
                <a:solidFill>
                  <a:srgbClr val="00B050"/>
                </a:solidFill>
              </a:rPr>
              <a:t>STORKS IN SCIENCE ZONE</a:t>
            </a:r>
            <a:endParaRPr lang="it-IT" smtClean="0"/>
          </a:p>
        </p:txBody>
      </p:sp>
      <p:pic>
        <p:nvPicPr>
          <p:cNvPr id="18434" name="Obraz 8" descr="zm-bocian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628775"/>
            <a:ext cx="3311525" cy="4824413"/>
          </a:xfrm>
        </p:spPr>
      </p:pic>
      <p:sp>
        <p:nvSpPr>
          <p:cNvPr id="3" name="Rettangolo 2"/>
          <p:cNvSpPr/>
          <p:nvPr/>
        </p:nvSpPr>
        <p:spPr>
          <a:xfrm>
            <a:off x="4859338" y="1700213"/>
            <a:ext cx="3960812" cy="489743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6000" dirty="0"/>
              <a:t>BRAIN  EVOLUTION IN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6000" dirty="0"/>
              <a:t>AGES</a:t>
            </a:r>
            <a:endParaRPr lang="it-IT" sz="60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79463"/>
          </a:xfrm>
          <a:solidFill>
            <a:srgbClr val="00B050"/>
          </a:solidFill>
        </p:spPr>
        <p:txBody>
          <a:bodyPr/>
          <a:lstStyle/>
          <a:p>
            <a:r>
              <a:rPr lang="it-IT" sz="3600" smtClean="0"/>
              <a:t>EARLY BRAINS</a:t>
            </a:r>
          </a:p>
        </p:txBody>
      </p:sp>
      <p:sp>
        <p:nvSpPr>
          <p:cNvPr id="19458" name="Segnaposto contenuto 2"/>
          <p:cNvSpPr>
            <a:spLocks noGrp="1"/>
          </p:cNvSpPr>
          <p:nvPr>
            <p:ph idx="1"/>
          </p:nvPr>
        </p:nvSpPr>
        <p:spPr>
          <a:solidFill>
            <a:srgbClr val="00B050"/>
          </a:solidFill>
          <a:ln>
            <a:solidFill>
              <a:srgbClr val="FFFF00"/>
            </a:solidFill>
          </a:ln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it-IT" sz="3600" smtClean="0"/>
              <a:t>NERVE CELL BODIES</a:t>
            </a:r>
          </a:p>
        </p:txBody>
      </p:sp>
      <p:sp>
        <p:nvSpPr>
          <p:cNvPr id="19459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sz="2400" smtClean="0"/>
              <a:t>Early brains on our planet were very simple – and are found now in animals lower down the evolutionary ‘tree’, for example in insects, worms and snails. These early brains are more collections of ganglia – where hundreds of nerve cell bodies congregate.</a:t>
            </a:r>
          </a:p>
          <a:p>
            <a:endParaRPr lang="it-IT" sz="2400" smtClean="0"/>
          </a:p>
          <a:p>
            <a:endParaRPr lang="it-IT" sz="2400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1196975"/>
            <a:ext cx="5040313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olo 1"/>
          <p:cNvSpPr>
            <a:spLocks noGrp="1"/>
          </p:cNvSpPr>
          <p:nvPr>
            <p:ph type="title"/>
          </p:nvPr>
        </p:nvSpPr>
        <p:spPr>
          <a:xfrm>
            <a:off x="539750" y="476250"/>
            <a:ext cx="3240088" cy="720725"/>
          </a:xfrm>
          <a:solidFill>
            <a:srgbClr val="FF0000"/>
          </a:solidFill>
        </p:spPr>
        <p:txBody>
          <a:bodyPr/>
          <a:lstStyle/>
          <a:p>
            <a:r>
              <a:rPr lang="it-IT" sz="2800" smtClean="0"/>
              <a:t>WHAT HAPPENED ?</a:t>
            </a:r>
          </a:p>
        </p:txBody>
      </p:sp>
      <p:sp>
        <p:nvSpPr>
          <p:cNvPr id="20482" name="Segnaposto testo 3"/>
          <p:cNvSpPr>
            <a:spLocks noGrp="1"/>
          </p:cNvSpPr>
          <p:nvPr>
            <p:ph type="body" sz="half" idx="2"/>
          </p:nvPr>
        </p:nvSpPr>
        <p:spPr>
          <a:xfrm>
            <a:off x="468313" y="1412875"/>
            <a:ext cx="3008312" cy="4691063"/>
          </a:xfrm>
        </p:spPr>
        <p:txBody>
          <a:bodyPr/>
          <a:lstStyle/>
          <a:p>
            <a:r>
              <a:rPr lang="it-IT" sz="2800" smtClean="0"/>
              <a:t>THE BRAIN STARTED TO BECOME ALWAYS MORE COMPLEX: MORE CELLS  STARTED TO JOIN TOGETHER AS  PRIMATES HAD TO FACE THEIR NEW ENVIRONMENT</a:t>
            </a:r>
          </a:p>
          <a:p>
            <a:endParaRPr lang="it-IT" smtClean="0"/>
          </a:p>
        </p:txBody>
      </p:sp>
      <p:pic>
        <p:nvPicPr>
          <p:cNvPr id="20483" name="Picture 2" descr="http://images.treccani.it/enc/media/share/images/orig/system/galleries/la_mente/evoluzione_del_cervello_fig_vol1_001990_0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867275" y="620713"/>
            <a:ext cx="3233738" cy="5314950"/>
          </a:xfrm>
          <a:solidFill>
            <a:srgbClr val="FF0000"/>
          </a:solidFill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/>
              <a:t> BRAIN DEVELOPS IN AGES</a:t>
            </a:r>
            <a:endParaRPr lang="it-IT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276475"/>
            <a:ext cx="7561262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</TotalTime>
  <Words>473</Words>
  <Application>Microsoft Office PowerPoint</Application>
  <PresentationFormat>Presentazione su schermo (4:3)</PresentationFormat>
  <Paragraphs>56</Paragraphs>
  <Slides>21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Modello struttura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4" baseType="lpstr">
      <vt:lpstr>Calibri</vt:lpstr>
      <vt:lpstr>Arial</vt:lpstr>
      <vt:lpstr>Tema di Office</vt:lpstr>
      <vt:lpstr> SCUOLA PRIMARIA  ‘ SAN PIO X ’  FOGGIA </vt:lpstr>
      <vt:lpstr>ITALY   OUR WONDERFUL COUNTRY</vt:lpstr>
      <vt:lpstr>PUGLIA OUR REGION IN ITALY </vt:lpstr>
      <vt:lpstr>FOGGIA OUR TOWN</vt:lpstr>
      <vt:lpstr>OUR SCHOOL ‘ SAN PIO X ’ </vt:lpstr>
      <vt:lpstr>STORKS IN SCIENCE ZONE</vt:lpstr>
      <vt:lpstr>EARLY BRAINS</vt:lpstr>
      <vt:lpstr>WHAT HAPPENED ?</vt:lpstr>
      <vt:lpstr> BRAIN DEVELOPS IN AGES</vt:lpstr>
      <vt:lpstr>THE SKULL EVOLUTION</vt:lpstr>
      <vt:lpstr>COMPLEX BRAINS FOR COMPLEX WORLD</vt:lpstr>
      <vt:lpstr>EVOLUTION</vt:lpstr>
      <vt:lpstr>CHANGES</vt:lpstr>
      <vt:lpstr>BENEFITS</vt:lpstr>
      <vt:lpstr>WHAT HAS BEEN DISCOVERED IN PUGLIA? </vt:lpstr>
      <vt:lpstr>THE PALEOLITHIC AGE </vt:lpstr>
      <vt:lpstr>  Grotta   Paglicci</vt:lpstr>
      <vt:lpstr>HUMAN WAY OF LIFE</vt:lpstr>
      <vt:lpstr>Diapositiva 19</vt:lpstr>
      <vt:lpstr>PAINTINGS</vt:lpstr>
      <vt:lpstr>THANKS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TIZIANA SCARNATA</dc:creator>
  <cp:lastModifiedBy>Server</cp:lastModifiedBy>
  <cp:revision>62</cp:revision>
  <dcterms:created xsi:type="dcterms:W3CDTF">2016-10-02T16:30:59Z</dcterms:created>
  <dcterms:modified xsi:type="dcterms:W3CDTF">2017-01-14T08:25:21Z</dcterms:modified>
</cp:coreProperties>
</file>